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9" r:id="rId5"/>
    <p:sldId id="256" r:id="rId6"/>
    <p:sldId id="257" r:id="rId7"/>
    <p:sldId id="260" r:id="rId8"/>
    <p:sldId id="285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302" r:id="rId19"/>
    <p:sldId id="303" r:id="rId20"/>
    <p:sldId id="304" r:id="rId21"/>
    <p:sldId id="26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69" d="100"/>
          <a:sy n="69" d="100"/>
        </p:scale>
        <p:origin x="5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xmlns="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pPr/>
              <a:t>12/15/2023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xmlns="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12/15/2023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xmlns="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xmlns="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xmlns="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12/15/2023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xmlns="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xmlns="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12/15/2023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xmlns="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xmlns="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xmlns="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xmlns="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12/15/2023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12/15/2023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xmlns="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xmlns="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xmlns="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="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12/15/2023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="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="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xmlns="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xmlns="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xmlns="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12/15/2023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12/15/2023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xmlns="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xmlns="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xmlns="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xmlns="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12/15/2023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SẮP XẾP CÁC </a:t>
            </a:r>
            <a:r>
              <a:rPr lang="en-US" dirty="0" smtClean="0"/>
              <a:t>XÂU KÝ TỰ -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062194" y="1061093"/>
            <a:ext cx="6927851" cy="506632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swap(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j){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char</a:t>
            </a:r>
            <a:r>
              <a:rPr lang="en-US" sz="1400" b="1" dirty="0">
                <a:latin typeface="Consolas" panose="020B0609020204030204" pitchFamily="49" charset="0"/>
              </a:rPr>
              <a:t>* t = s[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]; s[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s[j]; s[j] = 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L = 2*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R = 2*i+1;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if(L </a:t>
            </a:r>
            <a:r>
              <a:rPr lang="en-US" sz="1400" b="1" dirty="0">
                <a:latin typeface="Consolas" panose="020B0609020204030204" pitchFamily="49" charset="0"/>
              </a:rPr>
              <a:t>&lt;= n &amp;&amp; 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(s[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],s[L]) &lt; 0)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L;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if(R </a:t>
            </a:r>
            <a:r>
              <a:rPr lang="en-US" sz="1400" b="1" dirty="0">
                <a:latin typeface="Consolas" panose="020B0609020204030204" pitchFamily="49" charset="0"/>
              </a:rPr>
              <a:t>&lt;= n &amp;&amp; 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(s[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],s[R]) &lt; 0)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R;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!=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swap(</a:t>
            </a:r>
            <a:r>
              <a:rPr lang="en-US" sz="1400" b="1" dirty="0" err="1" smtClean="0">
                <a:latin typeface="Consolas" panose="020B0609020204030204" pitchFamily="49" charset="0"/>
              </a:rPr>
              <a:t>i,maxIdx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maxIdx,n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265521" y="1061092"/>
            <a:ext cx="4655271" cy="506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stdlib.h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string.h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100001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MAX_LEN 100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char</a:t>
            </a:r>
            <a:r>
              <a:rPr lang="en-US" sz="1400" b="1" dirty="0">
                <a:latin typeface="Consolas" panose="020B0609020204030204" pitchFamily="49" charset="0"/>
              </a:rPr>
              <a:t>* s[N];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input(){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char </a:t>
            </a:r>
            <a:r>
              <a:rPr lang="en-US" sz="1400" b="1" dirty="0" err="1">
                <a:latin typeface="Consolas" panose="020B0609020204030204" pitchFamily="49" charset="0"/>
              </a:rPr>
              <a:t>str</a:t>
            </a:r>
            <a:r>
              <a:rPr lang="en-US" sz="1400" b="1" dirty="0">
                <a:latin typeface="Consolas" panose="020B0609020204030204" pitchFamily="49" charset="0"/>
              </a:rPr>
              <a:t>[MAX_LEN];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=1;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("%s",</a:t>
            </a:r>
            <a:r>
              <a:rPr lang="en-US" sz="1400" b="1" dirty="0" err="1">
                <a:latin typeface="Consolas" panose="020B0609020204030204" pitchFamily="49" charset="0"/>
              </a:rPr>
              <a:t>str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s[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(char*)</a:t>
            </a:r>
            <a:r>
              <a:rPr lang="en-US" sz="1400" b="1" dirty="0" err="1">
                <a:latin typeface="Consolas" panose="020B0609020204030204" pitchFamily="49" charset="0"/>
              </a:rPr>
              <a:t>malloc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strlen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str</a:t>
            </a:r>
            <a:r>
              <a:rPr lang="en-US" sz="1400" b="1" dirty="0">
                <a:latin typeface="Consolas" panose="020B0609020204030204" pitchFamily="49" charset="0"/>
              </a:rPr>
              <a:t>)+1);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strcpy</a:t>
            </a:r>
            <a:r>
              <a:rPr lang="en-US" sz="1400" b="1" dirty="0" smtClean="0">
                <a:latin typeface="Consolas" panose="020B0609020204030204" pitchFamily="49" charset="0"/>
              </a:rPr>
              <a:t>(s[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],</a:t>
            </a:r>
            <a:r>
              <a:rPr lang="en-US" sz="1400" b="1" dirty="0" err="1">
                <a:latin typeface="Consolas" panose="020B0609020204030204" pitchFamily="49" charset="0"/>
              </a:rPr>
              <a:t>str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6461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SẮP XẾP CÁC </a:t>
            </a:r>
            <a:r>
              <a:rPr lang="en-US" dirty="0" smtClean="0"/>
              <a:t>XÂU KÝ TỰ -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062194" y="1061093"/>
            <a:ext cx="6927851" cy="506632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input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heapSort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("%s\</a:t>
            </a:r>
            <a:r>
              <a:rPr lang="en-US" sz="1400" b="1" dirty="0" err="1">
                <a:latin typeface="Consolas" panose="020B0609020204030204" pitchFamily="49" charset="0"/>
              </a:rPr>
              <a:t>n",s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return </a:t>
            </a:r>
            <a:r>
              <a:rPr lang="en-US" sz="1400" b="1" dirty="0">
                <a:latin typeface="Consolas" panose="020B0609020204030204" pitchFamily="49" charset="0"/>
              </a:rPr>
              <a:t>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265521" y="1061092"/>
            <a:ext cx="4655271" cy="506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buildHeap</a:t>
            </a:r>
            <a:r>
              <a:rPr lang="en-US" sz="1400" b="1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n/2;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--){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i,n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heapSort</a:t>
            </a:r>
            <a:r>
              <a:rPr lang="en-US" sz="1400" b="1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buildHeap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--){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swap(1,i</a:t>
            </a:r>
            <a:r>
              <a:rPr lang="en-US" sz="1400" b="1" dirty="0">
                <a:latin typeface="Consolas" panose="020B0609020204030204" pitchFamily="49" charset="0"/>
              </a:rPr>
              <a:t>);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(1,i-1);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0994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</a:t>
            </a:r>
            <a:r>
              <a:rPr lang="en-US" dirty="0" smtClean="0"/>
              <a:t>XẾP HẠNG NĂNG LỰC HỌC TẬP (</a:t>
            </a:r>
            <a:r>
              <a:rPr lang="en-US" dirty="0" smtClean="0"/>
              <a:t>P.05.11.03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7" y="1061093"/>
            <a:ext cx="7414355" cy="4251664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Có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một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danh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sách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các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cần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hạng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theo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điểm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mỗi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có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2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trường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thông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tin:</a:t>
            </a:r>
          </a:p>
          <a:p>
            <a:pPr lvl="1" algn="just"/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&lt;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studentID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&gt;: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xâu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ký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độ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dài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từ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1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đến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10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là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endParaRPr lang="en-US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lvl="1" algn="just"/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&lt;grade&gt;: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điểm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(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nguyên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dương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)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Biết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rằng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điểm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các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đôi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một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khác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nhau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tính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toán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trí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mỗi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trong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bảng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hạng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(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lượng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trong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danh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sách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có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điểm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nhỏ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hơn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)</a:t>
            </a:r>
          </a:p>
          <a:p>
            <a:pPr algn="just"/>
            <a:r>
              <a:rPr lang="en-GB" sz="2000" dirty="0" err="1" smtClean="0">
                <a:latin typeface="Lato" panose="020F0502020204030203"/>
              </a:rPr>
              <a:t>Dữ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liệu</a:t>
            </a:r>
            <a:endParaRPr lang="en-GB" sz="2000" dirty="0" smtClean="0">
              <a:latin typeface="Lato" panose="020F0502020204030203"/>
            </a:endParaRP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1: </a:t>
            </a:r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số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nguyên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dương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i="1" dirty="0" smtClean="0">
                <a:latin typeface="Lato" panose="020F0502020204030203"/>
              </a:rPr>
              <a:t>n</a:t>
            </a:r>
            <a:r>
              <a:rPr lang="en-GB" sz="2000" dirty="0" smtClean="0">
                <a:latin typeface="Lato" panose="020F0502020204030203"/>
              </a:rPr>
              <a:t> (1 &lt;= </a:t>
            </a:r>
            <a:r>
              <a:rPr lang="en-GB" sz="2000" i="1" dirty="0" smtClean="0">
                <a:latin typeface="Lato" panose="020F0502020204030203"/>
              </a:rPr>
              <a:t>n</a:t>
            </a:r>
            <a:r>
              <a:rPr lang="en-GB" sz="2000" dirty="0" smtClean="0">
                <a:latin typeface="Lato" panose="020F0502020204030203"/>
              </a:rPr>
              <a:t> &lt;= 100000)</a:t>
            </a: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US" sz="2000" dirty="0" smtClean="0">
                <a:latin typeface="Lato" panose="020F0502020204030203"/>
              </a:rPr>
              <a:t>i+1 (</a:t>
            </a:r>
            <a:r>
              <a:rPr lang="en-US" sz="2000" dirty="0" err="1" smtClean="0">
                <a:latin typeface="Lato" panose="020F0502020204030203"/>
              </a:rPr>
              <a:t>i</a:t>
            </a:r>
            <a:r>
              <a:rPr lang="en-US" sz="2000" dirty="0" smtClean="0">
                <a:latin typeface="Lato" panose="020F0502020204030203"/>
              </a:rPr>
              <a:t> = 1, 2, …, n): </a:t>
            </a:r>
            <a:r>
              <a:rPr lang="en-US" sz="2000" dirty="0" err="1" smtClean="0">
                <a:latin typeface="Lato" panose="020F0502020204030203"/>
              </a:rPr>
              <a:t>ghi</a:t>
            </a:r>
            <a:r>
              <a:rPr lang="en-US" sz="2000" dirty="0" smtClean="0">
                <a:latin typeface="Lato" panose="020F0502020204030203"/>
              </a:rPr>
              <a:t> &lt;</a:t>
            </a:r>
            <a:r>
              <a:rPr lang="en-US" sz="2000" dirty="0" err="1" smtClean="0">
                <a:latin typeface="Lato" panose="020F0502020204030203"/>
              </a:rPr>
              <a:t>studentID</a:t>
            </a:r>
            <a:r>
              <a:rPr lang="en-US" sz="2000" dirty="0" smtClean="0">
                <a:latin typeface="Lato" panose="020F0502020204030203"/>
              </a:rPr>
              <a:t>&gt; </a:t>
            </a:r>
            <a:r>
              <a:rPr lang="en-US" sz="2000" dirty="0" err="1" smtClean="0">
                <a:latin typeface="Lato" panose="020F0502020204030203"/>
              </a:rPr>
              <a:t>và</a:t>
            </a:r>
            <a:r>
              <a:rPr lang="en-US" sz="2000" dirty="0" smtClean="0">
                <a:latin typeface="Lato" panose="020F0502020204030203"/>
              </a:rPr>
              <a:t> &lt;grade&gt; </a:t>
            </a:r>
            <a:r>
              <a:rPr lang="en-US" sz="2000" dirty="0" err="1" smtClean="0">
                <a:latin typeface="Lato" panose="020F0502020204030203"/>
              </a:rPr>
              <a:t>của</a:t>
            </a:r>
            <a:r>
              <a:rPr lang="en-US" sz="2000" dirty="0" smtClean="0">
                <a:latin typeface="Lato" panose="020F0502020204030203"/>
              </a:rPr>
              <a:t> </a:t>
            </a:r>
            <a:r>
              <a:rPr lang="en-US" sz="2000" dirty="0" err="1" smtClean="0">
                <a:latin typeface="Lato" panose="020F0502020204030203"/>
              </a:rPr>
              <a:t>sinh</a:t>
            </a:r>
            <a:r>
              <a:rPr lang="en-US" sz="2000" dirty="0" smtClean="0">
                <a:latin typeface="Lato" panose="020F0502020204030203"/>
              </a:rPr>
              <a:t> </a:t>
            </a:r>
            <a:r>
              <a:rPr lang="en-US" sz="2000" dirty="0" err="1" smtClean="0">
                <a:latin typeface="Lato" panose="020F0502020204030203"/>
              </a:rPr>
              <a:t>viên</a:t>
            </a:r>
            <a:r>
              <a:rPr lang="en-US" sz="2000" dirty="0" smtClean="0">
                <a:latin typeface="Lato" panose="020F0502020204030203"/>
              </a:rPr>
              <a:t> </a:t>
            </a:r>
            <a:r>
              <a:rPr lang="en-US" sz="2000" dirty="0" err="1" smtClean="0">
                <a:latin typeface="Lato" panose="020F0502020204030203"/>
              </a:rPr>
              <a:t>thứ</a:t>
            </a:r>
            <a:r>
              <a:rPr lang="en-US" sz="2000" dirty="0" smtClean="0">
                <a:latin typeface="Lato" panose="020F0502020204030203"/>
              </a:rPr>
              <a:t> </a:t>
            </a:r>
            <a:r>
              <a:rPr lang="en-US" sz="2000" dirty="0" err="1" smtClean="0">
                <a:latin typeface="Lato" panose="020F0502020204030203"/>
              </a:rPr>
              <a:t>i</a:t>
            </a:r>
            <a:endParaRPr lang="en-GB" sz="2000" dirty="0" smtClean="0">
              <a:latin typeface="Lato" panose="020F0502020204030203"/>
            </a:endParaRPr>
          </a:p>
          <a:p>
            <a:pPr algn="just"/>
            <a:r>
              <a:rPr lang="en-GB" sz="2000" dirty="0" err="1" smtClean="0">
                <a:latin typeface="Lato" panose="020F0502020204030203"/>
              </a:rPr>
              <a:t>Kết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quả</a:t>
            </a:r>
            <a:endParaRPr lang="en-GB" sz="2000" dirty="0" smtClean="0">
              <a:latin typeface="Lato" panose="020F0502020204030203"/>
            </a:endParaRP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ra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trên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mỗi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&lt;</a:t>
            </a:r>
            <a:r>
              <a:rPr lang="en-GB" sz="2000" dirty="0" err="1" smtClean="0">
                <a:latin typeface="Lato" panose="020F0502020204030203"/>
              </a:rPr>
              <a:t>studentID</a:t>
            </a:r>
            <a:r>
              <a:rPr lang="en-GB" sz="2000" dirty="0" smtClean="0">
                <a:latin typeface="Lato" panose="020F0502020204030203"/>
              </a:rPr>
              <a:t>&gt; </a:t>
            </a:r>
            <a:r>
              <a:rPr lang="en-GB" sz="2000" dirty="0" err="1" smtClean="0">
                <a:latin typeface="Lato" panose="020F0502020204030203"/>
              </a:rPr>
              <a:t>và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vị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trí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trong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bảng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xếp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hạng</a:t>
            </a:r>
            <a:r>
              <a:rPr lang="en-GB" sz="2000" dirty="0" smtClean="0">
                <a:latin typeface="Lato" panose="020F0502020204030203"/>
              </a:rPr>
              <a:t> (</a:t>
            </a:r>
            <a:r>
              <a:rPr lang="en-GB" sz="2000" dirty="0" err="1" smtClean="0">
                <a:latin typeface="Lato" panose="020F0502020204030203"/>
              </a:rPr>
              <a:t>các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được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sắp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xếp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theo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thứ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tự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từ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điển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của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mã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số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sinh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viên</a:t>
            </a:r>
            <a:r>
              <a:rPr lang="en-GB" sz="2000" dirty="0" smtClean="0">
                <a:latin typeface="Lato" panose="020F0502020204030203"/>
              </a:rPr>
              <a:t>)</a:t>
            </a:r>
            <a:endParaRPr lang="en-GB" sz="2000" dirty="0">
              <a:latin typeface="Lato" panose="020F0502020204030203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263576"/>
              </p:ext>
            </p:extLst>
          </p:nvPr>
        </p:nvGraphicFramePr>
        <p:xfrm>
          <a:off x="7814818" y="1615211"/>
          <a:ext cx="3858648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9324"/>
                <a:gridCol w="1929324"/>
              </a:tblGrid>
              <a:tr h="198234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21986">
                <a:tc>
                  <a:txBody>
                    <a:bodyPr/>
                    <a:lstStyle/>
                    <a:p>
                      <a:r>
                        <a:rPr lang="pt-BR" dirty="0" smtClean="0"/>
                        <a:t>5</a:t>
                      </a:r>
                    </a:p>
                    <a:p>
                      <a:r>
                        <a:rPr lang="pt-BR" dirty="0" smtClean="0"/>
                        <a:t>S000003 3</a:t>
                      </a:r>
                    </a:p>
                    <a:p>
                      <a:r>
                        <a:rPr lang="pt-BR" dirty="0" smtClean="0"/>
                        <a:t>S000002 6</a:t>
                      </a:r>
                    </a:p>
                    <a:p>
                      <a:r>
                        <a:rPr lang="pt-BR" dirty="0" smtClean="0"/>
                        <a:t>S000005 5</a:t>
                      </a:r>
                    </a:p>
                    <a:p>
                      <a:r>
                        <a:rPr lang="pt-BR" dirty="0" smtClean="0"/>
                        <a:t>S000004 10</a:t>
                      </a:r>
                    </a:p>
                    <a:p>
                      <a:r>
                        <a:rPr lang="pt-BR" dirty="0" smtClean="0"/>
                        <a:t>S000001 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S000001 3</a:t>
                      </a:r>
                    </a:p>
                    <a:p>
                      <a:r>
                        <a:rPr lang="pt-BR" dirty="0" smtClean="0"/>
                        <a:t>S000002 2</a:t>
                      </a:r>
                    </a:p>
                    <a:p>
                      <a:r>
                        <a:rPr lang="pt-BR" dirty="0" smtClean="0"/>
                        <a:t>S000003 0</a:t>
                      </a:r>
                    </a:p>
                    <a:p>
                      <a:r>
                        <a:rPr lang="pt-BR" dirty="0" smtClean="0"/>
                        <a:t>S000004 4</a:t>
                      </a:r>
                    </a:p>
                    <a:p>
                      <a:r>
                        <a:rPr lang="pt-BR" dirty="0" smtClean="0"/>
                        <a:t>S000005 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193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</a:t>
            </a:r>
            <a:r>
              <a:rPr lang="en-US" dirty="0" smtClean="0"/>
              <a:t>XẾP HẠNG NĂNG LỰC HỌC TẬP – THUẬT TOÁN – MÃ GIẢ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7" y="1061093"/>
            <a:ext cx="5274469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danh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sách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theo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thứ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tăng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dần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điểm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bằng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thuật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toán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vun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đống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danh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sách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 </a:t>
            </a:r>
          </a:p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Khi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đó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trí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chính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là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(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= 1, 2, …,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)</a:t>
            </a:r>
          </a:p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danh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sách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theo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thứ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từ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điển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và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in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kết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quả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</a:t>
            </a:r>
            <a:endParaRPr lang="en-GB" sz="2000" dirty="0">
              <a:latin typeface="Lato" panose="020F0502020204030203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646655" y="891407"/>
            <a:ext cx="6206609" cy="543178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(S,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,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L = 2*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; R = 2*i+1;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L &lt;= n and S[L].grade &gt; S[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].grade then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= L;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R &lt;= n and S[R].grade &gt; S[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].grade then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= 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!=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swap(S[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], S[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]); </a:t>
            </a: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, n);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}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BuildHeap</a:t>
            </a:r>
            <a:r>
              <a:rPr lang="en-US" sz="1400" b="1" dirty="0" smtClean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= n/2 </a:t>
            </a:r>
            <a:r>
              <a:rPr lang="en-US" sz="1400" b="1" dirty="0" err="1" smtClean="0">
                <a:latin typeface="Consolas" panose="020B0609020204030204" pitchFamily="49" charset="0"/>
              </a:rPr>
              <a:t>downto</a:t>
            </a:r>
            <a:r>
              <a:rPr lang="en-US" sz="1400" b="1" dirty="0" smtClean="0">
                <a:latin typeface="Consolas" panose="020B0609020204030204" pitchFamily="49" charset="0"/>
              </a:rPr>
              <a:t> 1 do </a:t>
            </a:r>
            <a:r>
              <a:rPr lang="en-US" sz="1400" b="1" dirty="0" err="1">
                <a:latin typeface="Consolas" panose="020B0609020204030204" pitchFamily="49" charset="0"/>
              </a:rPr>
              <a:t>H</a:t>
            </a:r>
            <a:r>
              <a:rPr lang="en-US" sz="1400" b="1" dirty="0" err="1" smtClean="0">
                <a:latin typeface="Consolas" panose="020B0609020204030204" pitchFamily="49" charset="0"/>
              </a:rPr>
              <a:t>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, n);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HeapSort</a:t>
            </a:r>
            <a:r>
              <a:rPr lang="en-US" sz="1400" b="1" dirty="0" smtClean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BuildHeap</a:t>
            </a:r>
            <a:r>
              <a:rPr lang="en-US" sz="1400" b="1" dirty="0" smtClean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for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= n </a:t>
            </a:r>
            <a:r>
              <a:rPr lang="en-US" sz="1400" b="1" dirty="0" err="1" smtClean="0">
                <a:latin typeface="Consolas" panose="020B0609020204030204" pitchFamily="49" charset="0"/>
              </a:rPr>
              <a:t>downto</a:t>
            </a:r>
            <a:r>
              <a:rPr lang="en-US" sz="1400" b="1" dirty="0" smtClean="0">
                <a:latin typeface="Consolas" panose="020B0609020204030204" pitchFamily="49" charset="0"/>
              </a:rPr>
              <a:t> 2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swap(a[1], a[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]); </a:t>
            </a:r>
            <a:r>
              <a:rPr lang="en-US" sz="1400" b="1" dirty="0" err="1">
                <a:latin typeface="Consolas" panose="020B0609020204030204" pitchFamily="49" charset="0"/>
              </a:rPr>
              <a:t>H</a:t>
            </a:r>
            <a:r>
              <a:rPr lang="en-US" sz="1400" b="1" dirty="0" err="1" smtClean="0">
                <a:latin typeface="Consolas" panose="020B0609020204030204" pitchFamily="49" charset="0"/>
              </a:rPr>
              <a:t>eapify</a:t>
            </a:r>
            <a:r>
              <a:rPr lang="en-US" sz="1400" b="1" dirty="0" smtClean="0">
                <a:latin typeface="Consolas" panose="020B0609020204030204" pitchFamily="49" charset="0"/>
              </a:rPr>
              <a:t>(1, i-1);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338736" y="3355941"/>
            <a:ext cx="3553906" cy="164969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Struct</a:t>
            </a:r>
            <a:r>
              <a:rPr lang="en-US" sz="1400" b="1" dirty="0" smtClean="0">
                <a:latin typeface="Consolas" panose="020B0609020204030204" pitchFamily="49" charset="0"/>
              </a:rPr>
              <a:t> Student 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ID; // </a:t>
            </a:r>
            <a:r>
              <a:rPr lang="en-US" sz="1400" b="1" dirty="0" err="1" smtClean="0">
                <a:latin typeface="Consolas" panose="020B0609020204030204" pitchFamily="49" charset="0"/>
              </a:rPr>
              <a:t>mã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số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sinh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vien</a:t>
            </a:r>
            <a:endParaRPr lang="en-US" sz="1400" b="1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grade; // </a:t>
            </a:r>
            <a:r>
              <a:rPr lang="en-US" sz="1400" b="1" dirty="0" err="1" smtClean="0">
                <a:latin typeface="Consolas" panose="020B0609020204030204" pitchFamily="49" charset="0"/>
              </a:rPr>
              <a:t>điểm</a:t>
            </a:r>
            <a:endParaRPr lang="en-US" sz="1400" b="1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pos</a:t>
            </a:r>
            <a:r>
              <a:rPr lang="en-US" sz="1400" b="1" dirty="0" smtClean="0">
                <a:latin typeface="Consolas" panose="020B0609020204030204" pitchFamily="49" charset="0"/>
              </a:rPr>
              <a:t>; // </a:t>
            </a:r>
            <a:r>
              <a:rPr lang="en-US" sz="1400" b="1" dirty="0" err="1" smtClean="0">
                <a:latin typeface="Consolas" panose="020B0609020204030204" pitchFamily="49" charset="0"/>
              </a:rPr>
              <a:t>vị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trí</a:t>
            </a:r>
            <a:endParaRPr lang="en-US" sz="1400" b="1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978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</a:t>
            </a:r>
            <a:r>
              <a:rPr lang="en-US" dirty="0" smtClean="0"/>
              <a:t>XẾP HẠNG NĂNG LỰC HỌC TẬP – THUẬT TOÁN – MÃ GIẢ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7" y="1061093"/>
            <a:ext cx="5274469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danh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sách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theo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thứ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tăng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dần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điểm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bằng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thuật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toán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vun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đống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danh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sách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 </a:t>
            </a:r>
          </a:p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Khi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đó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trí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chính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là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i-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1 (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= 1, 2, …,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)</a:t>
            </a:r>
          </a:p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danh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sách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theo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thứ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từ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điển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sinh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viên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và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in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kết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quả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</a:t>
            </a:r>
            <a:endParaRPr lang="en-GB" sz="2000" dirty="0">
              <a:latin typeface="Lato" panose="020F0502020204030203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646655" y="891407"/>
            <a:ext cx="6206609" cy="543178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Main() 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Đọc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danh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sách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sinh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viên</a:t>
            </a:r>
            <a:r>
              <a:rPr lang="en-US" sz="1400" b="1" dirty="0" smtClean="0">
                <a:latin typeface="Consolas" panose="020B0609020204030204" pitchFamily="49" charset="0"/>
              </a:rPr>
              <a:t> S[1], S[2], . . ., S[n];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HeapSort</a:t>
            </a:r>
            <a:r>
              <a:rPr lang="en-US" sz="1400" b="1" dirty="0" smtClean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for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= 1 to n do S[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].</a:t>
            </a:r>
            <a:r>
              <a:rPr lang="en-US" sz="1400" b="1" dirty="0" err="1" smtClean="0">
                <a:latin typeface="Consolas" panose="020B0609020204030204" pitchFamily="49" charset="0"/>
              </a:rPr>
              <a:t>pos</a:t>
            </a:r>
            <a:r>
              <a:rPr lang="en-US" sz="1400" b="1" dirty="0" smtClean="0">
                <a:latin typeface="Consolas" panose="020B0609020204030204" pitchFamily="49" charset="0"/>
              </a:rPr>
              <a:t> = i-1;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Sắp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xếp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lại</a:t>
            </a:r>
            <a:r>
              <a:rPr lang="en-US" sz="1400" b="1" dirty="0" smtClean="0">
                <a:latin typeface="Consolas" panose="020B0609020204030204" pitchFamily="49" charset="0"/>
              </a:rPr>
              <a:t> S[1], . . ., S[n] </a:t>
            </a:r>
            <a:r>
              <a:rPr lang="en-US" sz="1400" b="1" dirty="0" err="1" smtClean="0">
                <a:latin typeface="Consolas" panose="020B0609020204030204" pitchFamily="49" charset="0"/>
              </a:rPr>
              <a:t>theo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mã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số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sinh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viên</a:t>
            </a:r>
            <a:r>
              <a:rPr lang="en-US" sz="1400" b="1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for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= 1 to n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print(S[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].ID, ‘ ‘, S[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].</a:t>
            </a:r>
            <a:r>
              <a:rPr lang="en-US" sz="1400" b="1" dirty="0" err="1" smtClean="0">
                <a:latin typeface="Consolas" panose="020B0609020204030204" pitchFamily="49" charset="0"/>
              </a:rPr>
              <a:t>pos</a:t>
            </a:r>
            <a:r>
              <a:rPr lang="en-US" sz="1400" b="1" dirty="0" smtClean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338736" y="3355941"/>
            <a:ext cx="3553906" cy="164969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Struct</a:t>
            </a:r>
            <a:r>
              <a:rPr lang="en-US" sz="1400" b="1" dirty="0" smtClean="0">
                <a:latin typeface="Consolas" panose="020B0609020204030204" pitchFamily="49" charset="0"/>
              </a:rPr>
              <a:t> Student 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ID; // </a:t>
            </a:r>
            <a:r>
              <a:rPr lang="en-US" sz="1400" b="1" dirty="0" err="1" smtClean="0">
                <a:latin typeface="Consolas" panose="020B0609020204030204" pitchFamily="49" charset="0"/>
              </a:rPr>
              <a:t>mã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số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sinh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vien</a:t>
            </a:r>
            <a:endParaRPr lang="en-US" sz="1400" b="1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grade; // </a:t>
            </a:r>
            <a:r>
              <a:rPr lang="en-US" sz="1400" b="1" dirty="0" err="1" smtClean="0">
                <a:latin typeface="Consolas" panose="020B0609020204030204" pitchFamily="49" charset="0"/>
              </a:rPr>
              <a:t>điểm</a:t>
            </a:r>
            <a:endParaRPr lang="en-US" sz="1400" b="1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pos</a:t>
            </a:r>
            <a:r>
              <a:rPr lang="en-US" sz="1400" b="1" dirty="0" smtClean="0">
                <a:latin typeface="Consolas" panose="020B0609020204030204" pitchFamily="49" charset="0"/>
              </a:rPr>
              <a:t>; // </a:t>
            </a:r>
            <a:r>
              <a:rPr lang="en-US" sz="1400" b="1" dirty="0" err="1" smtClean="0">
                <a:latin typeface="Consolas" panose="020B0609020204030204" pitchFamily="49" charset="0"/>
              </a:rPr>
              <a:t>vị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trí</a:t>
            </a:r>
            <a:endParaRPr lang="en-US" sz="1400" b="1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5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</a:t>
            </a:r>
            <a:r>
              <a:rPr lang="en-US" dirty="0" smtClean="0"/>
              <a:t>XẾP HẠNG NĂNG LỰC HỌC TẬP –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938887" y="891407"/>
            <a:ext cx="5914377" cy="51323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input(){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=1;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("%s %</a:t>
            </a:r>
            <a:r>
              <a:rPr lang="en-US" sz="1400" b="1" dirty="0" err="1">
                <a:latin typeface="Consolas" panose="020B0609020204030204" pitchFamily="49" charset="0"/>
              </a:rPr>
              <a:t>d",S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].ID,&amp;S[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].grade);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swap(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j){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Student </a:t>
            </a:r>
            <a:r>
              <a:rPr lang="en-US" sz="1400" b="1" dirty="0">
                <a:latin typeface="Consolas" panose="020B0609020204030204" pitchFamily="49" charset="0"/>
              </a:rPr>
              <a:t>t = S[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]; S[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S[j]; S[j] = t;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L = 2*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R = 2*i+1;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if(L </a:t>
            </a:r>
            <a:r>
              <a:rPr lang="en-US" sz="1400" b="1" dirty="0">
                <a:latin typeface="Consolas" panose="020B0609020204030204" pitchFamily="49" charset="0"/>
              </a:rPr>
              <a:t>&lt;= n &amp;&amp; S[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].grade &lt; S[L].grade)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L;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if(R </a:t>
            </a:r>
            <a:r>
              <a:rPr lang="en-US" sz="1400" b="1" dirty="0">
                <a:latin typeface="Consolas" panose="020B0609020204030204" pitchFamily="49" charset="0"/>
              </a:rPr>
              <a:t>&lt;= n &amp;&amp; S[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].grade &lt; S[R].grade)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R;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!=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){ swap(</a:t>
            </a:r>
            <a:r>
              <a:rPr lang="en-US" sz="1400" b="1" dirty="0" err="1" smtClean="0">
                <a:latin typeface="Consolas" panose="020B0609020204030204" pitchFamily="49" charset="0"/>
              </a:rPr>
              <a:t>i,maxIdx</a:t>
            </a:r>
            <a:r>
              <a:rPr lang="en-US" sz="1400" b="1" dirty="0" smtClean="0">
                <a:latin typeface="Consolas" panose="020B0609020204030204" pitchFamily="49" charset="0"/>
              </a:rPr>
              <a:t>); </a:t>
            </a: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maxIdx,n</a:t>
            </a:r>
            <a:r>
              <a:rPr lang="en-US" sz="1400" b="1" dirty="0" smtClean="0">
                <a:latin typeface="Consolas" panose="020B0609020204030204" pitchFamily="49" charset="0"/>
              </a:rPr>
              <a:t>);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246668" y="891407"/>
            <a:ext cx="5465975" cy="51323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stdlib.h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string.h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100001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typedef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struct</a:t>
            </a:r>
            <a:r>
              <a:rPr lang="en-US" sz="1400" b="1" dirty="0">
                <a:latin typeface="Consolas" panose="020B0609020204030204" pitchFamily="49" charset="0"/>
              </a:rPr>
              <a:t> Student{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char ID[10];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grade;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pos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}Student;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Student S[N];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n;</a:t>
            </a:r>
          </a:p>
        </p:txBody>
      </p:sp>
    </p:spTree>
    <p:extLst>
      <p:ext uri="{BB962C8B-B14F-4D97-AF65-F5344CB8AC3E}">
        <p14:creationId xmlns:p14="http://schemas.microsoft.com/office/powerpoint/2010/main" val="428186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</a:t>
            </a:r>
            <a:r>
              <a:rPr lang="en-US" dirty="0" smtClean="0"/>
              <a:t>XẾP HẠNG NĂNG LỰC HỌC TẬP –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542961" y="891407"/>
            <a:ext cx="6310303" cy="51323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heapify2(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L = 2*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R = 2*i+1;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if(L </a:t>
            </a:r>
            <a:r>
              <a:rPr lang="en-US" sz="1400" b="1" dirty="0">
                <a:latin typeface="Consolas" panose="020B0609020204030204" pitchFamily="49" charset="0"/>
              </a:rPr>
              <a:t>&lt;= n &amp;&amp; 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(S[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].ID,S[L].ID) &lt; 0)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L;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if(R </a:t>
            </a:r>
            <a:r>
              <a:rPr lang="en-US" sz="1400" b="1" dirty="0">
                <a:latin typeface="Consolas" panose="020B0609020204030204" pitchFamily="49" charset="0"/>
              </a:rPr>
              <a:t>&lt;= n &amp;&amp; 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(S[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].ID,S[R].ID) &lt; 0)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R;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!=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){ swap(</a:t>
            </a:r>
            <a:r>
              <a:rPr lang="en-US" sz="1400" b="1" dirty="0" err="1" smtClean="0">
                <a:latin typeface="Consolas" panose="020B0609020204030204" pitchFamily="49" charset="0"/>
              </a:rPr>
              <a:t>i,maxIdx</a:t>
            </a:r>
            <a:r>
              <a:rPr lang="en-US" sz="1400" b="1" dirty="0" smtClean="0">
                <a:latin typeface="Consolas" panose="020B0609020204030204" pitchFamily="49" charset="0"/>
              </a:rPr>
              <a:t>); heapify2(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maxIdx,n</a:t>
            </a:r>
            <a:r>
              <a:rPr lang="en-US" sz="1400" b="1" dirty="0" smtClean="0">
                <a:latin typeface="Consolas" panose="020B0609020204030204" pitchFamily="49" charset="0"/>
              </a:rPr>
              <a:t>);</a:t>
            </a:r>
            <a:r>
              <a:rPr lang="en-US" sz="1400" b="1" dirty="0">
                <a:latin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buildHeap2(){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n/2;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--){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heapify2(</a:t>
            </a:r>
            <a:r>
              <a:rPr lang="en-US" sz="1400" b="1" dirty="0" err="1" smtClean="0">
                <a:latin typeface="Consolas" panose="020B0609020204030204" pitchFamily="49" charset="0"/>
              </a:rPr>
              <a:t>i,n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246668" y="891407"/>
            <a:ext cx="5145464" cy="51323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buildHeap</a:t>
            </a:r>
            <a:r>
              <a:rPr lang="en-US" sz="1400" b="1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n/2;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--){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i,n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heapSort</a:t>
            </a:r>
            <a:r>
              <a:rPr lang="en-US" sz="1400" b="1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buildHeap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--){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swap(1,i</a:t>
            </a:r>
            <a:r>
              <a:rPr lang="en-US" sz="1400" b="1" dirty="0">
                <a:latin typeface="Consolas" panose="020B0609020204030204" pitchFamily="49" charset="0"/>
              </a:rPr>
              <a:t>);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(1,i-1);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5048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</a:t>
            </a:r>
            <a:r>
              <a:rPr lang="en-US" dirty="0" smtClean="0"/>
              <a:t>XẾP HẠNG NĂNG LỰC HỌC TẬP –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542961" y="891407"/>
            <a:ext cx="6310303" cy="51323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input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heapSort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S[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].</a:t>
            </a:r>
            <a:r>
              <a:rPr lang="en-US" sz="1400" b="1" dirty="0" err="1">
                <a:latin typeface="Consolas" panose="020B0609020204030204" pitchFamily="49" charset="0"/>
              </a:rPr>
              <a:t>pos</a:t>
            </a:r>
            <a:r>
              <a:rPr lang="en-US" sz="1400" b="1" dirty="0">
                <a:latin typeface="Consolas" panose="020B0609020204030204" pitchFamily="49" charset="0"/>
              </a:rPr>
              <a:t> = i-1;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heapSort2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print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smtClean="0">
                <a:latin typeface="Consolas" panose="020B0609020204030204" pitchFamily="49" charset="0"/>
              </a:rPr>
              <a:t>  return </a:t>
            </a:r>
            <a:r>
              <a:rPr lang="en-US" sz="1400" b="1" dirty="0">
                <a:latin typeface="Consolas" panose="020B0609020204030204" pitchFamily="49" charset="0"/>
              </a:rPr>
              <a:t>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246668" y="891407"/>
            <a:ext cx="5145464" cy="513232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heapSort2(){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buildHeap2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--){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swap(1,i</a:t>
            </a:r>
            <a:r>
              <a:rPr lang="en-US" sz="1400" b="1" dirty="0">
                <a:latin typeface="Consolas" panose="020B0609020204030204" pitchFamily="49" charset="0"/>
              </a:rPr>
              <a:t>); heapify2(1,i-1);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print(){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("%s %d\</a:t>
            </a:r>
            <a:r>
              <a:rPr lang="en-US" sz="1400" b="1" dirty="0" err="1">
                <a:latin typeface="Consolas" panose="020B0609020204030204" pitchFamily="49" charset="0"/>
              </a:rPr>
              <a:t>n",S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].ID,S[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].</a:t>
            </a:r>
            <a:r>
              <a:rPr lang="en-US" sz="1400" b="1" dirty="0" err="1">
                <a:latin typeface="Consolas" panose="020B0609020204030204" pitchFamily="49" charset="0"/>
              </a:rPr>
              <a:t>pos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54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xmlns="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 dirty="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5642BA63-383F-45B9-939A-7A3B792A6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898" y="2461846"/>
            <a:ext cx="4614203" cy="193430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004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xmlns="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xmlns="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4" y="2219413"/>
            <a:ext cx="7342482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 smtClean="0"/>
              <a:t>LẬP TRÌNH </a:t>
            </a:r>
            <a:r>
              <a:rPr lang="en-US" smtClean="0"/>
              <a:t>C CƠ BẢN</a:t>
            </a:r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xmlns="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386634" y="3365399"/>
            <a:ext cx="7342482" cy="84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2800" b="0" dirty="0" smtClean="0"/>
              <a:t>SẮP XẾP VÀ ỨNG DỤNG (PHẦN 1)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NỘI DUNG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sắp</a:t>
            </a:r>
            <a:r>
              <a:rPr lang="en-US" sz="2000" dirty="0" smtClean="0"/>
              <a:t> </a:t>
            </a:r>
            <a:r>
              <a:rPr lang="en-US" sz="2000" dirty="0" err="1" smtClean="0"/>
              <a:t>xếp</a:t>
            </a:r>
            <a:r>
              <a:rPr lang="en-US" sz="2000" dirty="0" smtClean="0"/>
              <a:t> </a:t>
            </a:r>
            <a:r>
              <a:rPr lang="en-US" sz="2000" dirty="0" err="1" smtClean="0"/>
              <a:t>dãy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(P.05.11.01)</a:t>
            </a:r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sắp</a:t>
            </a:r>
            <a:r>
              <a:rPr lang="en-US" sz="2000" dirty="0" smtClean="0"/>
              <a:t> </a:t>
            </a:r>
            <a:r>
              <a:rPr lang="en-US" sz="2000" dirty="0" err="1" smtClean="0"/>
              <a:t>xếp</a:t>
            </a:r>
            <a:r>
              <a:rPr lang="en-US" sz="2000" dirty="0" smtClean="0"/>
              <a:t> </a:t>
            </a:r>
            <a:r>
              <a:rPr lang="en-US" sz="2000" dirty="0" err="1" smtClean="0"/>
              <a:t>dãy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xâu</a:t>
            </a:r>
            <a:r>
              <a:rPr lang="en-US" sz="2000" dirty="0" smtClean="0"/>
              <a:t> </a:t>
            </a:r>
            <a:r>
              <a:rPr lang="en-US" sz="2000" dirty="0" err="1" smtClean="0"/>
              <a:t>ký</a:t>
            </a:r>
            <a:r>
              <a:rPr lang="en-US" sz="2000" dirty="0" smtClean="0"/>
              <a:t> </a:t>
            </a:r>
            <a:r>
              <a:rPr lang="en-US" sz="2000" dirty="0" err="1" smtClean="0"/>
              <a:t>tự</a:t>
            </a:r>
            <a:r>
              <a:rPr lang="en-US" sz="2000" dirty="0" smtClean="0"/>
              <a:t> (P.05.11.02)</a:t>
            </a:r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xếp</a:t>
            </a:r>
            <a:r>
              <a:rPr lang="en-US" sz="2000" dirty="0" smtClean="0"/>
              <a:t> </a:t>
            </a:r>
            <a:r>
              <a:rPr lang="en-US" sz="2000" dirty="0" err="1" smtClean="0"/>
              <a:t>hạng</a:t>
            </a:r>
            <a:r>
              <a:rPr lang="en-US" sz="2000" dirty="0" smtClean="0"/>
              <a:t> </a:t>
            </a:r>
            <a:r>
              <a:rPr lang="en-US" sz="2000" dirty="0" err="1" smtClean="0"/>
              <a:t>năng</a:t>
            </a:r>
            <a:r>
              <a:rPr lang="en-US" sz="2000" dirty="0" smtClean="0"/>
              <a:t> </a:t>
            </a:r>
            <a:r>
              <a:rPr lang="en-US" sz="2000" dirty="0" err="1" smtClean="0"/>
              <a:t>lực</a:t>
            </a:r>
            <a:r>
              <a:rPr lang="en-US" sz="2000" dirty="0" smtClean="0"/>
              <a:t> </a:t>
            </a:r>
            <a:r>
              <a:rPr lang="en-US" sz="2000" dirty="0" err="1" smtClean="0"/>
              <a:t>học</a:t>
            </a:r>
            <a:r>
              <a:rPr lang="en-US" sz="2000" dirty="0" smtClean="0"/>
              <a:t> </a:t>
            </a:r>
            <a:r>
              <a:rPr lang="en-US" sz="2000" dirty="0" err="1" smtClean="0"/>
              <a:t>tập</a:t>
            </a:r>
            <a:r>
              <a:rPr lang="en-US" sz="2000" dirty="0" smtClean="0"/>
              <a:t> (P.05.11.03)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TẬP SẮP XẾP CÁC SỐ NGUYÊN (</a:t>
            </a:r>
            <a:r>
              <a:rPr lang="en-US" dirty="0" smtClean="0"/>
              <a:t>P.05.11.01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xmlns="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7" y="1061093"/>
            <a:ext cx="11650073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Cho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nguyên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theo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thứ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không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giảm</a:t>
            </a:r>
            <a:endParaRPr lang="en-US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</a:rPr>
              <a:t>Dữ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liệu</a:t>
            </a:r>
            <a:endParaRPr lang="en-GB" sz="2000" dirty="0" smtClean="0">
              <a:latin typeface="Lato" panose="020F0502020204030203"/>
            </a:endParaRP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1: </a:t>
            </a:r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số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nguyên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dương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i="1" dirty="0" smtClean="0">
                <a:latin typeface="Lato" panose="020F0502020204030203"/>
              </a:rPr>
              <a:t>n</a:t>
            </a:r>
            <a:r>
              <a:rPr lang="en-GB" sz="2000" dirty="0" smtClean="0">
                <a:latin typeface="Lato" panose="020F0502020204030203"/>
              </a:rPr>
              <a:t> (1 &lt;= </a:t>
            </a:r>
            <a:r>
              <a:rPr lang="en-GB" sz="2000" i="1" dirty="0" smtClean="0">
                <a:latin typeface="Lato" panose="020F0502020204030203"/>
              </a:rPr>
              <a:t>n</a:t>
            </a:r>
            <a:r>
              <a:rPr lang="en-GB" sz="2000" dirty="0" smtClean="0">
                <a:latin typeface="Lato" panose="020F0502020204030203"/>
              </a:rPr>
              <a:t> &lt;= 100000)</a:t>
            </a: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2 </a:t>
            </a:r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trong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đó</a:t>
            </a:r>
            <a:r>
              <a:rPr lang="en-GB" sz="2000" dirty="0" smtClean="0">
                <a:latin typeface="Lato" panose="020F0502020204030203"/>
              </a:rPr>
              <a:t> (1 &lt;= </a:t>
            </a:r>
            <a:r>
              <a:rPr lang="en-GB" sz="2000" i="1" dirty="0" err="1" smtClean="0">
                <a:latin typeface="Lato" panose="020F0502020204030203"/>
              </a:rPr>
              <a:t>a</a:t>
            </a:r>
            <a:r>
              <a:rPr lang="en-GB" sz="2000" i="1" baseline="-25000" dirty="0" err="1" smtClean="0">
                <a:latin typeface="Lato" panose="020F0502020204030203"/>
              </a:rPr>
              <a:t>i</a:t>
            </a:r>
            <a:r>
              <a:rPr lang="en-GB" sz="2000" dirty="0" smtClean="0">
                <a:latin typeface="Lato" panose="020F0502020204030203"/>
              </a:rPr>
              <a:t> &lt;= 1000000)</a:t>
            </a:r>
          </a:p>
          <a:p>
            <a:pPr algn="just"/>
            <a:r>
              <a:rPr lang="en-GB" sz="2000" dirty="0" err="1" smtClean="0">
                <a:latin typeface="Lato" panose="020F0502020204030203"/>
              </a:rPr>
              <a:t>Kết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quả</a:t>
            </a:r>
            <a:endParaRPr lang="en-GB" sz="2000" dirty="0" smtClean="0">
              <a:latin typeface="Lato" panose="020F0502020204030203"/>
            </a:endParaRP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ra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dãy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đã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được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sắp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xếp</a:t>
            </a:r>
            <a:endParaRPr lang="en-GB" sz="2000" dirty="0">
              <a:latin typeface="Lato" panose="020F0502020204030203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190860"/>
              </p:ext>
            </p:extLst>
          </p:nvPr>
        </p:nvGraphicFramePr>
        <p:xfrm>
          <a:off x="3864987" y="3585413"/>
          <a:ext cx="3858648" cy="15877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9324"/>
                <a:gridCol w="1929324"/>
              </a:tblGrid>
              <a:tr h="198234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21986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</a:p>
                    <a:p>
                      <a:r>
                        <a:rPr lang="en-US" dirty="0" smtClean="0"/>
                        <a:t>4 3 6 5 1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1 3 4 5 6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7920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SẮP XẾP CÁC SỐ </a:t>
            </a:r>
            <a:r>
              <a:rPr lang="en-US" dirty="0" smtClean="0"/>
              <a:t>NGUYÊN – MÃ GIẢ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325385" y="891407"/>
            <a:ext cx="5527879" cy="543178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(a,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,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L = 2*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; R = 2*i+1;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L &lt;= n and a[L] &gt; a[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] then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= L;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R &lt;= n and a[R] &gt; a[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] then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= 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!=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swap(a[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], a[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]); </a:t>
            </a:r>
            <a:r>
              <a:rPr lang="en-US" sz="1400" b="1" dirty="0" err="1">
                <a:latin typeface="Consolas" panose="020B0609020204030204" pitchFamily="49" charset="0"/>
              </a:rPr>
              <a:t>H</a:t>
            </a:r>
            <a:r>
              <a:rPr lang="en-US" sz="1400" b="1" dirty="0" err="1" smtClean="0">
                <a:latin typeface="Consolas" panose="020B0609020204030204" pitchFamily="49" charset="0"/>
              </a:rPr>
              <a:t>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, n);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}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BuildHeap</a:t>
            </a:r>
            <a:r>
              <a:rPr lang="en-US" sz="1400" b="1" dirty="0" smtClean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= n/2 </a:t>
            </a:r>
            <a:r>
              <a:rPr lang="en-US" sz="1400" b="1" dirty="0" err="1" smtClean="0">
                <a:latin typeface="Consolas" panose="020B0609020204030204" pitchFamily="49" charset="0"/>
              </a:rPr>
              <a:t>downto</a:t>
            </a:r>
            <a:r>
              <a:rPr lang="en-US" sz="1400" b="1" dirty="0" smtClean="0">
                <a:latin typeface="Consolas" panose="020B0609020204030204" pitchFamily="49" charset="0"/>
              </a:rPr>
              <a:t> 1 do </a:t>
            </a:r>
            <a:r>
              <a:rPr lang="en-US" sz="1400" b="1" dirty="0" err="1">
                <a:latin typeface="Consolas" panose="020B0609020204030204" pitchFamily="49" charset="0"/>
              </a:rPr>
              <a:t>H</a:t>
            </a:r>
            <a:r>
              <a:rPr lang="en-US" sz="1400" b="1" dirty="0" err="1" smtClean="0">
                <a:latin typeface="Consolas" panose="020B0609020204030204" pitchFamily="49" charset="0"/>
              </a:rPr>
              <a:t>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, n);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HeapSort</a:t>
            </a:r>
            <a:r>
              <a:rPr lang="en-US" sz="1400" b="1" dirty="0" smtClean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BuildHeap</a:t>
            </a:r>
            <a:r>
              <a:rPr lang="en-US" sz="1400" b="1" dirty="0" smtClean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for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= n </a:t>
            </a:r>
            <a:r>
              <a:rPr lang="en-US" sz="1400" b="1" dirty="0" err="1" smtClean="0">
                <a:latin typeface="Consolas" panose="020B0609020204030204" pitchFamily="49" charset="0"/>
              </a:rPr>
              <a:t>downto</a:t>
            </a:r>
            <a:r>
              <a:rPr lang="en-US" sz="1400" b="1" dirty="0" smtClean="0">
                <a:latin typeface="Consolas" panose="020B0609020204030204" pitchFamily="49" charset="0"/>
              </a:rPr>
              <a:t> 2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swap(a[1], a[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]); </a:t>
            </a: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(1, i-1);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5830652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Áp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dụng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vun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đống</a:t>
            </a:r>
            <a:endParaRPr lang="en-GB" sz="2000" dirty="0">
              <a:latin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74234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SẮP XẾP CÁC SỐ NGUYÊN – </a:t>
            </a:r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062194" y="1061094"/>
            <a:ext cx="6927851" cy="493435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buildHeap</a:t>
            </a:r>
            <a:r>
              <a:rPr lang="en-US" sz="1400" b="1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n/2;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--)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i,n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heapSort</a:t>
            </a:r>
            <a:r>
              <a:rPr lang="en-US" sz="1400" b="1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buildHeap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</a:t>
            </a:r>
            <a:r>
              <a:rPr lang="en-US" sz="1400" b="1" dirty="0" smtClean="0">
                <a:latin typeface="Consolas" panose="020B0609020204030204" pitchFamily="49" charset="0"/>
              </a:rPr>
              <a:t>-){ swap(1,i</a:t>
            </a:r>
            <a:r>
              <a:rPr lang="en-US" sz="1400" b="1" dirty="0">
                <a:latin typeface="Consolas" panose="020B0609020204030204" pitchFamily="49" charset="0"/>
              </a:rPr>
              <a:t>);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(1,i-1</a:t>
            </a:r>
            <a:r>
              <a:rPr lang="en-US" sz="1400" b="1" dirty="0" smtClean="0">
                <a:latin typeface="Consolas" panose="020B0609020204030204" pitchFamily="49" charset="0"/>
              </a:rPr>
              <a:t>);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main(){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d",&amp;a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heapSort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 ",a[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265521" y="1061092"/>
            <a:ext cx="4655271" cy="4934355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1000001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a[N];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void </a:t>
            </a:r>
            <a:r>
              <a:rPr lang="en-US" sz="1400" b="1" dirty="0">
                <a:latin typeface="Consolas" panose="020B0609020204030204" pitchFamily="49" charset="0"/>
              </a:rPr>
              <a:t>swap(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j){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t = a[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]; a[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a[j]; a[j] = 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L = 2*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R = 2*i+1;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if(L </a:t>
            </a:r>
            <a:r>
              <a:rPr lang="en-US" sz="1400" b="1" dirty="0">
                <a:latin typeface="Consolas" panose="020B0609020204030204" pitchFamily="49" charset="0"/>
              </a:rPr>
              <a:t>&lt;= n &amp;&amp; a[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 &lt; a[L])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L;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if(R </a:t>
            </a:r>
            <a:r>
              <a:rPr lang="en-US" sz="1400" b="1" dirty="0">
                <a:latin typeface="Consolas" panose="020B0609020204030204" pitchFamily="49" charset="0"/>
              </a:rPr>
              <a:t>&lt;= n &amp;&amp; a[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 &lt; a[R])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R;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!=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swap(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);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, n);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7312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SẮP XẾP CÁC </a:t>
            </a:r>
            <a:r>
              <a:rPr lang="en-US" dirty="0" smtClean="0"/>
              <a:t>XÂU KÝ TỰ (</a:t>
            </a:r>
            <a:r>
              <a:rPr lang="en-US" dirty="0" smtClean="0"/>
              <a:t>P.05.11.02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7" y="1061093"/>
            <a:ext cx="11650073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Cho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các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xâu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ký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theo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thứ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từ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điển</a:t>
            </a:r>
            <a:endParaRPr lang="en-US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</a:rPr>
              <a:t>Dữ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liệu</a:t>
            </a:r>
            <a:endParaRPr lang="en-GB" sz="2000" dirty="0" smtClean="0">
              <a:latin typeface="Lato" panose="020F0502020204030203"/>
            </a:endParaRP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1: </a:t>
            </a:r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số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nguyên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dương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i="1" dirty="0" smtClean="0">
                <a:latin typeface="Lato" panose="020F0502020204030203"/>
              </a:rPr>
              <a:t>n</a:t>
            </a:r>
            <a:r>
              <a:rPr lang="en-GB" sz="2000" dirty="0" smtClean="0">
                <a:latin typeface="Lato" panose="020F0502020204030203"/>
              </a:rPr>
              <a:t> (1 &lt;= </a:t>
            </a:r>
            <a:r>
              <a:rPr lang="en-GB" sz="2000" i="1" dirty="0" smtClean="0">
                <a:latin typeface="Lato" panose="020F0502020204030203"/>
              </a:rPr>
              <a:t>n</a:t>
            </a:r>
            <a:r>
              <a:rPr lang="en-GB" sz="2000" dirty="0" smtClean="0">
                <a:latin typeface="Lato" panose="020F0502020204030203"/>
              </a:rPr>
              <a:t> &lt;= 100000)</a:t>
            </a: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2 </a:t>
            </a:r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S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trong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đó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độ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dài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các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xâu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từ</a:t>
            </a:r>
            <a:r>
              <a:rPr lang="en-GB" sz="2000" dirty="0" smtClean="0">
                <a:latin typeface="Lato" panose="020F0502020204030203"/>
              </a:rPr>
              <a:t> 1 </a:t>
            </a:r>
            <a:r>
              <a:rPr lang="en-GB" sz="2000" dirty="0" err="1" smtClean="0">
                <a:latin typeface="Lato" panose="020F0502020204030203"/>
              </a:rPr>
              <a:t>đến</a:t>
            </a:r>
            <a:r>
              <a:rPr lang="en-GB" sz="2000" dirty="0" smtClean="0">
                <a:latin typeface="Lato" panose="020F0502020204030203"/>
              </a:rPr>
              <a:t> 100</a:t>
            </a:r>
          </a:p>
          <a:p>
            <a:pPr algn="just"/>
            <a:r>
              <a:rPr lang="en-GB" sz="2000" dirty="0" err="1" smtClean="0">
                <a:latin typeface="Lato" panose="020F0502020204030203"/>
              </a:rPr>
              <a:t>Kết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quả</a:t>
            </a:r>
            <a:endParaRPr lang="en-GB" sz="2000" dirty="0" smtClean="0">
              <a:latin typeface="Lato" panose="020F0502020204030203"/>
            </a:endParaRP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ra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trên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mỗi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1 </a:t>
            </a:r>
            <a:r>
              <a:rPr lang="en-GB" sz="2000" dirty="0" err="1" smtClean="0">
                <a:latin typeface="Lato" panose="020F0502020204030203"/>
              </a:rPr>
              <a:t>xâu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trong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dãy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đã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được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sắp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xếp</a:t>
            </a:r>
            <a:endParaRPr lang="en-GB" sz="2000" dirty="0">
              <a:latin typeface="Lato" panose="020F0502020204030203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640522"/>
              </p:ext>
            </p:extLst>
          </p:nvPr>
        </p:nvGraphicFramePr>
        <p:xfrm>
          <a:off x="7814818" y="1615211"/>
          <a:ext cx="3858648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9324"/>
                <a:gridCol w="1929324"/>
              </a:tblGrid>
              <a:tr h="198234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21986">
                <a:tc>
                  <a:txBody>
                    <a:bodyPr/>
                    <a:lstStyle/>
                    <a:p>
                      <a:r>
                        <a:rPr lang="pt-BR" dirty="0" smtClean="0"/>
                        <a:t>10</a:t>
                      </a:r>
                    </a:p>
                    <a:p>
                      <a:r>
                        <a:rPr lang="pt-BR" dirty="0" smtClean="0"/>
                        <a:t>O0001</a:t>
                      </a:r>
                    </a:p>
                    <a:p>
                      <a:r>
                        <a:rPr lang="pt-BR" dirty="0" smtClean="0"/>
                        <a:t>Z002</a:t>
                      </a:r>
                    </a:p>
                    <a:p>
                      <a:r>
                        <a:rPr lang="pt-BR" dirty="0" smtClean="0"/>
                        <a:t>R003</a:t>
                      </a:r>
                    </a:p>
                    <a:p>
                      <a:r>
                        <a:rPr lang="pt-BR" dirty="0" smtClean="0"/>
                        <a:t>R00004</a:t>
                      </a:r>
                    </a:p>
                    <a:p>
                      <a:r>
                        <a:rPr lang="pt-BR" dirty="0" smtClean="0"/>
                        <a:t>P05</a:t>
                      </a:r>
                    </a:p>
                    <a:p>
                      <a:r>
                        <a:rPr lang="pt-BR" dirty="0" smtClean="0"/>
                        <a:t>P00006</a:t>
                      </a:r>
                    </a:p>
                    <a:p>
                      <a:r>
                        <a:rPr lang="pt-BR" dirty="0" smtClean="0"/>
                        <a:t>T0007</a:t>
                      </a:r>
                    </a:p>
                    <a:p>
                      <a:r>
                        <a:rPr lang="pt-BR" dirty="0" smtClean="0"/>
                        <a:t>X08</a:t>
                      </a:r>
                    </a:p>
                    <a:p>
                      <a:r>
                        <a:rPr lang="pt-BR" dirty="0" smtClean="0"/>
                        <a:t>N09</a:t>
                      </a:r>
                    </a:p>
                    <a:p>
                      <a:r>
                        <a:rPr lang="pt-BR" dirty="0" smtClean="0"/>
                        <a:t>I010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I010</a:t>
                      </a:r>
                    </a:p>
                    <a:p>
                      <a:r>
                        <a:rPr lang="pt-BR" dirty="0" smtClean="0"/>
                        <a:t>N09</a:t>
                      </a:r>
                    </a:p>
                    <a:p>
                      <a:r>
                        <a:rPr lang="pt-BR" dirty="0" smtClean="0"/>
                        <a:t>O0001</a:t>
                      </a:r>
                    </a:p>
                    <a:p>
                      <a:r>
                        <a:rPr lang="pt-BR" dirty="0" smtClean="0"/>
                        <a:t>P00006</a:t>
                      </a:r>
                    </a:p>
                    <a:p>
                      <a:r>
                        <a:rPr lang="pt-BR" dirty="0" smtClean="0"/>
                        <a:t>P05</a:t>
                      </a:r>
                    </a:p>
                    <a:p>
                      <a:r>
                        <a:rPr lang="pt-BR" dirty="0" smtClean="0"/>
                        <a:t>R00004</a:t>
                      </a:r>
                    </a:p>
                    <a:p>
                      <a:r>
                        <a:rPr lang="pt-BR" dirty="0" smtClean="0"/>
                        <a:t>R003</a:t>
                      </a:r>
                    </a:p>
                    <a:p>
                      <a:r>
                        <a:rPr lang="pt-BR" dirty="0" smtClean="0"/>
                        <a:t>T0007</a:t>
                      </a:r>
                    </a:p>
                    <a:p>
                      <a:r>
                        <a:rPr lang="pt-BR" dirty="0" smtClean="0"/>
                        <a:t>X08</a:t>
                      </a:r>
                    </a:p>
                    <a:p>
                      <a:r>
                        <a:rPr lang="pt-BR" dirty="0" smtClean="0"/>
                        <a:t>Z002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185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TẬP SẮP XẾP CÁC </a:t>
            </a:r>
            <a:r>
              <a:rPr lang="en-US" dirty="0" smtClean="0"/>
              <a:t>XÂU KÝ TỰ - THUẬT TOÁN – MÃ GIẢ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5792943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Sử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dụng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mảng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các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con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trỏ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mỗi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con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trỏ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trỏ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đến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1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mảng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các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ký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(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cấp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phát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động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)</a:t>
            </a:r>
          </a:p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Khi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đổi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chỗ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2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phần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tử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thì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chỉ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đổi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chỗ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2 con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trỏ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(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không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dùng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hàm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copy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xâu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)</a:t>
            </a:r>
          </a:p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Thuật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toán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vun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đống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áp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dụng</a:t>
            </a:r>
            <a:endParaRPr lang="en-GB" sz="2000" dirty="0">
              <a:latin typeface="Lato" panose="020F0502020204030203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325385" y="891407"/>
            <a:ext cx="5527879" cy="543178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(a,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,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L = 2*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; R = 2*i+1;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L &lt;= n and a[L] &gt; a[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] then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= L;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R &lt;= n and a[R] &gt; a[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] then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= 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!=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swap(a[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], a[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]); </a:t>
            </a: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, n);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}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BuildHeap</a:t>
            </a:r>
            <a:r>
              <a:rPr lang="en-US" sz="1400" b="1" dirty="0" smtClean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= n/2 </a:t>
            </a:r>
            <a:r>
              <a:rPr lang="en-US" sz="1400" b="1" dirty="0" err="1" smtClean="0">
                <a:latin typeface="Consolas" panose="020B0609020204030204" pitchFamily="49" charset="0"/>
              </a:rPr>
              <a:t>downto</a:t>
            </a:r>
            <a:r>
              <a:rPr lang="en-US" sz="1400" b="1" dirty="0" smtClean="0">
                <a:latin typeface="Consolas" panose="020B0609020204030204" pitchFamily="49" charset="0"/>
              </a:rPr>
              <a:t> 1 do </a:t>
            </a:r>
            <a:r>
              <a:rPr lang="en-US" sz="1400" b="1" dirty="0" err="1">
                <a:latin typeface="Consolas" panose="020B0609020204030204" pitchFamily="49" charset="0"/>
              </a:rPr>
              <a:t>H</a:t>
            </a:r>
            <a:r>
              <a:rPr lang="en-US" sz="1400" b="1" dirty="0" err="1" smtClean="0">
                <a:latin typeface="Consolas" panose="020B0609020204030204" pitchFamily="49" charset="0"/>
              </a:rPr>
              <a:t>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, n);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HeapSort</a:t>
            </a:r>
            <a:r>
              <a:rPr lang="en-US" sz="1400" b="1" dirty="0" smtClean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BuildHeap</a:t>
            </a:r>
            <a:r>
              <a:rPr lang="en-US" sz="1400" b="1" dirty="0" smtClean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for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= n </a:t>
            </a:r>
            <a:r>
              <a:rPr lang="en-US" sz="1400" b="1" dirty="0" err="1" smtClean="0">
                <a:latin typeface="Consolas" panose="020B0609020204030204" pitchFamily="49" charset="0"/>
              </a:rPr>
              <a:t>downto</a:t>
            </a:r>
            <a:r>
              <a:rPr lang="en-US" sz="1400" b="1" dirty="0" smtClean="0">
                <a:latin typeface="Consolas" panose="020B0609020204030204" pitchFamily="49" charset="0"/>
              </a:rPr>
              <a:t> 2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swap(a[1], a[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]); </a:t>
            </a:r>
            <a:r>
              <a:rPr lang="en-US" sz="1400" b="1" dirty="0" err="1">
                <a:latin typeface="Consolas" panose="020B0609020204030204" pitchFamily="49" charset="0"/>
              </a:rPr>
              <a:t>H</a:t>
            </a:r>
            <a:r>
              <a:rPr lang="en-US" sz="1400" b="1" dirty="0" err="1" smtClean="0">
                <a:latin typeface="Consolas" panose="020B0609020204030204" pitchFamily="49" charset="0"/>
              </a:rPr>
              <a:t>eapify</a:t>
            </a:r>
            <a:r>
              <a:rPr lang="en-US" sz="1400" b="1" dirty="0" smtClean="0">
                <a:latin typeface="Consolas" panose="020B0609020204030204" pitchFamily="49" charset="0"/>
              </a:rPr>
              <a:t>(1, i-1);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861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AC4F83E9069D43AFA594D7F1D96885" ma:contentTypeVersion="4" ma:contentTypeDescription="Create a new document." ma:contentTypeScope="" ma:versionID="ab42ff59064bab5a86eff4b62602acbc">
  <xsd:schema xmlns:xsd="http://www.w3.org/2001/XMLSchema" xmlns:xs="http://www.w3.org/2001/XMLSchema" xmlns:p="http://schemas.microsoft.com/office/2006/metadata/properties" xmlns:ns2="d0a6ddea-004a-4b16-a170-7c91a96eeb9b" targetNamespace="http://schemas.microsoft.com/office/2006/metadata/properties" ma:root="true" ma:fieldsID="2d27bf802cbab3f01b47c4a64429af83" ns2:_="">
    <xsd:import namespace="d0a6ddea-004a-4b16-a170-7c91a96eeb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a6ddea-004a-4b16-a170-7c91a96eeb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C8ECAE-65D7-47CF-91CC-1662906A3E72}"/>
</file>

<file path=customXml/itemProps2.xml><?xml version="1.0" encoding="utf-8"?>
<ds:datastoreItem xmlns:ds="http://schemas.openxmlformats.org/officeDocument/2006/customXml" ds:itemID="{093733DD-EE03-449C-88A5-8AB9EEF5C654}">
  <ds:schemaRefs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purl.org/dc/elements/1.1/"/>
    <ds:schemaRef ds:uri="http://www.w3.org/XML/1998/namespace"/>
    <ds:schemaRef ds:uri="aca7c73a-4441-494b-bdc7-d241e2e7c022"/>
    <ds:schemaRef ds:uri="http://schemas.openxmlformats.org/package/2006/metadata/core-properties"/>
    <ds:schemaRef ds:uri="ec3c8a1e-e7d2-40eb-a53e-dfc8e21c73f0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26BE9A2D-7492-4A3B-846A-BB63B0B8707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769</TotalTime>
  <Words>2075</Words>
  <Application>Microsoft Office PowerPoint</Application>
  <PresentationFormat>Widescreen</PresentationFormat>
  <Paragraphs>329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Consolas</vt:lpstr>
      <vt:lpstr>Lato</vt:lpstr>
      <vt:lpstr>Office Theme</vt:lpstr>
      <vt:lpstr>PowerPoint Presentation</vt:lpstr>
      <vt:lpstr>PowerPoint Presentation</vt:lpstr>
      <vt:lpstr>PowerPoint Presentation</vt:lpstr>
      <vt:lpstr>NỘI DUNG</vt:lpstr>
      <vt:lpstr>BÀI TẬP SẮP XẾP CÁC SỐ NGUYÊN (P.05.11.01)</vt:lpstr>
      <vt:lpstr>BÀI TẬP SẮP XẾP CÁC SỐ NGUYÊN – MÃ GIẢ</vt:lpstr>
      <vt:lpstr>BÀI TẬP SẮP XẾP CÁC SỐ NGUYÊN – CODE</vt:lpstr>
      <vt:lpstr>BÀI TẬP SẮP XẾP CÁC XÂU KÝ TỰ (P.05.11.02)</vt:lpstr>
      <vt:lpstr>BÀI TẬP SẮP XẾP CÁC XÂU KÝ TỰ - THUẬT TOÁN – MÃ GIẢ</vt:lpstr>
      <vt:lpstr>BÀI TẬP SẮP XẾP CÁC XÂU KÝ TỰ - CODE</vt:lpstr>
      <vt:lpstr>BÀI TẬP SẮP XẾP CÁC XÂU KÝ TỰ - CODE</vt:lpstr>
      <vt:lpstr>BÀI TẬP XẾP HẠNG NĂNG LỰC HỌC TẬP (P.05.11.03)</vt:lpstr>
      <vt:lpstr>BÀI TẬP XẾP HẠNG NĂNG LỰC HỌC TẬP – THUẬT TOÁN – MÃ GIẢ</vt:lpstr>
      <vt:lpstr>BÀI TẬP XẾP HẠNG NĂNG LỰC HỌC TẬP – THUẬT TOÁN – MÃ GIẢ</vt:lpstr>
      <vt:lpstr>BÀI TẬP XẾP HẠNG NĂNG LỰC HỌC TẬP – CODE</vt:lpstr>
      <vt:lpstr>BÀI TẬP XẾP HẠNG NĂNG LỰC HỌC TẬP – CODE</vt:lpstr>
      <vt:lpstr>BÀI TẬP XẾP HẠNG NĂNG LỰC HỌC TẬP – CODE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Microsoft account</cp:lastModifiedBy>
  <cp:revision>82</cp:revision>
  <dcterms:created xsi:type="dcterms:W3CDTF">2021-05-28T04:32:29Z</dcterms:created>
  <dcterms:modified xsi:type="dcterms:W3CDTF">2023-12-15T12:54:58Z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0x01010078AC4F83E9069D43AFA594D7F1D96885</vt:lpwstr>
  </property>
</Properties>
</file>

<file path=docProps/thumbnail.jpeg>
</file>